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259" r:id="rId3"/>
    <p:sldId id="260" r:id="rId4"/>
    <p:sldId id="262" r:id="rId5"/>
    <p:sldId id="263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57" r:id="rId14"/>
    <p:sldId id="272" r:id="rId15"/>
    <p:sldId id="276" r:id="rId16"/>
    <p:sldId id="277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8af2653933fb7dd/Documents/FEM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A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'[FEM data.xlsx]Sheet5'!$A$1:$A$201</c:f>
              <c:numCache>
                <c:formatCode>General</c:formatCode>
                <c:ptCount val="201"/>
                <c:pt idx="0">
                  <c:v>84.547300000000007</c:v>
                </c:pt>
                <c:pt idx="1">
                  <c:v>80.816999999999993</c:v>
                </c:pt>
                <c:pt idx="2">
                  <c:v>77.475300000000004</c:v>
                </c:pt>
                <c:pt idx="3">
                  <c:v>74.479900000000001</c:v>
                </c:pt>
                <c:pt idx="4">
                  <c:v>71.787999999999997</c:v>
                </c:pt>
                <c:pt idx="5">
                  <c:v>69.365200000000002</c:v>
                </c:pt>
                <c:pt idx="6">
                  <c:v>67.180000000000007</c:v>
                </c:pt>
                <c:pt idx="7">
                  <c:v>65.205699999999993</c:v>
                </c:pt>
                <c:pt idx="8">
                  <c:v>63.417900000000003</c:v>
                </c:pt>
                <c:pt idx="9">
                  <c:v>61.7958</c:v>
                </c:pt>
                <c:pt idx="10">
                  <c:v>60.321399999999997</c:v>
                </c:pt>
                <c:pt idx="11">
                  <c:v>58.9788</c:v>
                </c:pt>
                <c:pt idx="12">
                  <c:v>57.754100000000001</c:v>
                </c:pt>
                <c:pt idx="13">
                  <c:v>56.635199999999998</c:v>
                </c:pt>
                <c:pt idx="14">
                  <c:v>55.6111</c:v>
                </c:pt>
                <c:pt idx="15">
                  <c:v>54.672499999999999</c:v>
                </c:pt>
                <c:pt idx="16">
                  <c:v>53.810899999999997</c:v>
                </c:pt>
                <c:pt idx="17">
                  <c:v>53.018900000000002</c:v>
                </c:pt>
                <c:pt idx="18">
                  <c:v>52.289700000000003</c:v>
                </c:pt>
                <c:pt idx="19">
                  <c:v>51.6175</c:v>
                </c:pt>
                <c:pt idx="20">
                  <c:v>50.997</c:v>
                </c:pt>
                <c:pt idx="21">
                  <c:v>50.423499999999997</c:v>
                </c:pt>
                <c:pt idx="22">
                  <c:v>49.892800000000001</c:v>
                </c:pt>
                <c:pt idx="23">
                  <c:v>49.401000000000003</c:v>
                </c:pt>
                <c:pt idx="24">
                  <c:v>48.944699999999997</c:v>
                </c:pt>
                <c:pt idx="25">
                  <c:v>48.521000000000001</c:v>
                </c:pt>
                <c:pt idx="26">
                  <c:v>48.127000000000002</c:v>
                </c:pt>
                <c:pt idx="27">
                  <c:v>47.760300000000001</c:v>
                </c:pt>
                <c:pt idx="28">
                  <c:v>47.418500000000002</c:v>
                </c:pt>
                <c:pt idx="29">
                  <c:v>47.099699999999999</c:v>
                </c:pt>
                <c:pt idx="30">
                  <c:v>46.802</c:v>
                </c:pt>
                <c:pt idx="31">
                  <c:v>46.523800000000001</c:v>
                </c:pt>
                <c:pt idx="32">
                  <c:v>46.263500000000001</c:v>
                </c:pt>
                <c:pt idx="33">
                  <c:v>46.0197</c:v>
                </c:pt>
                <c:pt idx="34">
                  <c:v>45.791200000000003</c:v>
                </c:pt>
                <c:pt idx="35">
                  <c:v>45.576799999999999</c:v>
                </c:pt>
                <c:pt idx="36">
                  <c:v>45.375500000000002</c:v>
                </c:pt>
                <c:pt idx="37">
                  <c:v>45.186300000000003</c:v>
                </c:pt>
                <c:pt idx="38">
                  <c:v>45.008299999999998</c:v>
                </c:pt>
                <c:pt idx="39">
                  <c:v>44.840800000000002</c:v>
                </c:pt>
                <c:pt idx="40">
                  <c:v>44.682899999999997</c:v>
                </c:pt>
                <c:pt idx="41">
                  <c:v>44.534100000000002</c:v>
                </c:pt>
                <c:pt idx="42">
                  <c:v>44.393700000000003</c:v>
                </c:pt>
                <c:pt idx="43">
                  <c:v>44.261099999999999</c:v>
                </c:pt>
                <c:pt idx="44">
                  <c:v>44.1357</c:v>
                </c:pt>
                <c:pt idx="45">
                  <c:v>44.017200000000003</c:v>
                </c:pt>
                <c:pt idx="46">
                  <c:v>43.905099999999997</c:v>
                </c:pt>
                <c:pt idx="47">
                  <c:v>43.7988</c:v>
                </c:pt>
                <c:pt idx="48">
                  <c:v>43.6982</c:v>
                </c:pt>
                <c:pt idx="49">
                  <c:v>43.602699999999999</c:v>
                </c:pt>
                <c:pt idx="50">
                  <c:v>43.512099999999997</c:v>
                </c:pt>
                <c:pt idx="51">
                  <c:v>43.426099999999998</c:v>
                </c:pt>
                <c:pt idx="52">
                  <c:v>43.3444</c:v>
                </c:pt>
                <c:pt idx="53">
                  <c:v>43.2667</c:v>
                </c:pt>
                <c:pt idx="54">
                  <c:v>43.192799999999998</c:v>
                </c:pt>
                <c:pt idx="55">
                  <c:v>43.122399999999999</c:v>
                </c:pt>
                <c:pt idx="56">
                  <c:v>43.055399999999999</c:v>
                </c:pt>
                <c:pt idx="57">
                  <c:v>42.991599999999998</c:v>
                </c:pt>
                <c:pt idx="58">
                  <c:v>42.930700000000002</c:v>
                </c:pt>
                <c:pt idx="59">
                  <c:v>42.872599999999998</c:v>
                </c:pt>
                <c:pt idx="60">
                  <c:v>42.817100000000003</c:v>
                </c:pt>
                <c:pt idx="61">
                  <c:v>42.764200000000002</c:v>
                </c:pt>
                <c:pt idx="62">
                  <c:v>42.7136</c:v>
                </c:pt>
                <c:pt idx="63">
                  <c:v>42.665199999999999</c:v>
                </c:pt>
                <c:pt idx="64">
                  <c:v>42.618899999999996</c:v>
                </c:pt>
                <c:pt idx="65">
                  <c:v>42.574599999999997</c:v>
                </c:pt>
                <c:pt idx="66">
                  <c:v>42.5321</c:v>
                </c:pt>
                <c:pt idx="67">
                  <c:v>42.491500000000002</c:v>
                </c:pt>
                <c:pt idx="68">
                  <c:v>42.452500000000001</c:v>
                </c:pt>
                <c:pt idx="69">
                  <c:v>42.415100000000002</c:v>
                </c:pt>
                <c:pt idx="70">
                  <c:v>42.379300000000001</c:v>
                </c:pt>
                <c:pt idx="71">
                  <c:v>42.344900000000003</c:v>
                </c:pt>
                <c:pt idx="72">
                  <c:v>42.311799999999998</c:v>
                </c:pt>
                <c:pt idx="73">
                  <c:v>42.28</c:v>
                </c:pt>
                <c:pt idx="74">
                  <c:v>42.249499999999998</c:v>
                </c:pt>
                <c:pt idx="75">
                  <c:v>42.220100000000002</c:v>
                </c:pt>
                <c:pt idx="76">
                  <c:v>42.191800000000001</c:v>
                </c:pt>
                <c:pt idx="77">
                  <c:v>42.1646</c:v>
                </c:pt>
                <c:pt idx="78">
                  <c:v>42.138399999999997</c:v>
                </c:pt>
                <c:pt idx="79">
                  <c:v>42.113199999999999</c:v>
                </c:pt>
                <c:pt idx="80">
                  <c:v>42.088799999999999</c:v>
                </c:pt>
                <c:pt idx="81">
                  <c:v>42.065300000000001</c:v>
                </c:pt>
                <c:pt idx="82">
                  <c:v>42.0426</c:v>
                </c:pt>
                <c:pt idx="83">
                  <c:v>42.020800000000001</c:v>
                </c:pt>
                <c:pt idx="84">
                  <c:v>41.999600000000001</c:v>
                </c:pt>
                <c:pt idx="85">
                  <c:v>41.979199999999999</c:v>
                </c:pt>
                <c:pt idx="86">
                  <c:v>41.959499999999998</c:v>
                </c:pt>
                <c:pt idx="87">
                  <c:v>41.940399999999997</c:v>
                </c:pt>
                <c:pt idx="88">
                  <c:v>41.921900000000001</c:v>
                </c:pt>
                <c:pt idx="89">
                  <c:v>41.904000000000003</c:v>
                </c:pt>
                <c:pt idx="90">
                  <c:v>41.886699999999998</c:v>
                </c:pt>
                <c:pt idx="91">
                  <c:v>41.869900000000001</c:v>
                </c:pt>
                <c:pt idx="92">
                  <c:v>41.8536</c:v>
                </c:pt>
                <c:pt idx="93">
                  <c:v>41.837800000000001</c:v>
                </c:pt>
                <c:pt idx="94">
                  <c:v>41.822499999999998</c:v>
                </c:pt>
                <c:pt idx="95">
                  <c:v>41.807600000000001</c:v>
                </c:pt>
                <c:pt idx="96">
                  <c:v>41.793199999999999</c:v>
                </c:pt>
                <c:pt idx="97">
                  <c:v>41.7791</c:v>
                </c:pt>
                <c:pt idx="98">
                  <c:v>41.765500000000003</c:v>
                </c:pt>
                <c:pt idx="99">
                  <c:v>41.752200000000002</c:v>
                </c:pt>
                <c:pt idx="100">
                  <c:v>41.739199999999997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82-42D3-AD4C-34F9F10A966D}"/>
            </c:ext>
          </c:extLst>
        </c:ser>
        <c:ser>
          <c:idx val="1"/>
          <c:order val="1"/>
          <c:tx>
            <c:v>B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'[FEM data.xlsx]Sheet5'!$B$1:$B$201</c:f>
              <c:numCache>
                <c:formatCode>General</c:formatCode>
                <c:ptCount val="201"/>
                <c:pt idx="0">
                  <c:v>136.07599999999999</c:v>
                </c:pt>
                <c:pt idx="1">
                  <c:v>101.511</c:v>
                </c:pt>
                <c:pt idx="2">
                  <c:v>83.047899999999998</c:v>
                </c:pt>
                <c:pt idx="3">
                  <c:v>72.051199999999994</c:v>
                </c:pt>
                <c:pt idx="4">
                  <c:v>64.868799999999993</c:v>
                </c:pt>
                <c:pt idx="5">
                  <c:v>59.920900000000003</c:v>
                </c:pt>
                <c:pt idx="6">
                  <c:v>56.366599999999998</c:v>
                </c:pt>
                <c:pt idx="7">
                  <c:v>53.724400000000003</c:v>
                </c:pt>
                <c:pt idx="8">
                  <c:v>51.708199999999998</c:v>
                </c:pt>
                <c:pt idx="9">
                  <c:v>50.134300000000003</c:v>
                </c:pt>
                <c:pt idx="10">
                  <c:v>48.882800000000003</c:v>
                </c:pt>
                <c:pt idx="11">
                  <c:v>47.871600000000001</c:v>
                </c:pt>
                <c:pt idx="12">
                  <c:v>47.043199999999999</c:v>
                </c:pt>
                <c:pt idx="13">
                  <c:v>46.356400000000001</c:v>
                </c:pt>
                <c:pt idx="14">
                  <c:v>45.780799999999999</c:v>
                </c:pt>
                <c:pt idx="15">
                  <c:v>45.293999999999997</c:v>
                </c:pt>
                <c:pt idx="16">
                  <c:v>44.878799999999998</c:v>
                </c:pt>
                <c:pt idx="17">
                  <c:v>44.521999999999998</c:v>
                </c:pt>
                <c:pt idx="18">
                  <c:v>44.213099999999997</c:v>
                </c:pt>
                <c:pt idx="19">
                  <c:v>43.944200000000002</c:v>
                </c:pt>
                <c:pt idx="20">
                  <c:v>43.7087</c:v>
                </c:pt>
                <c:pt idx="21">
                  <c:v>43.501399999999997</c:v>
                </c:pt>
                <c:pt idx="22">
                  <c:v>43.317999999999998</c:v>
                </c:pt>
                <c:pt idx="23">
                  <c:v>43.155099999999997</c:v>
                </c:pt>
                <c:pt idx="24">
                  <c:v>43.009700000000002</c:v>
                </c:pt>
                <c:pt idx="25">
                  <c:v>42.8795</c:v>
                </c:pt>
                <c:pt idx="26">
                  <c:v>42.7624</c:v>
                </c:pt>
                <c:pt idx="27">
                  <c:v>42.6569</c:v>
                </c:pt>
                <c:pt idx="28">
                  <c:v>42.561399999999999</c:v>
                </c:pt>
                <c:pt idx="29">
                  <c:v>42.474699999999999</c:v>
                </c:pt>
                <c:pt idx="30">
                  <c:v>42.395800000000001</c:v>
                </c:pt>
                <c:pt idx="31">
                  <c:v>42.323900000000002</c:v>
                </c:pt>
                <c:pt idx="32">
                  <c:v>42.258000000000003</c:v>
                </c:pt>
                <c:pt idx="33">
                  <c:v>42.197600000000001</c:v>
                </c:pt>
                <c:pt idx="34">
                  <c:v>42.142099999999999</c:v>
                </c:pt>
                <c:pt idx="35">
                  <c:v>42.091000000000001</c:v>
                </c:pt>
                <c:pt idx="36">
                  <c:v>42.043700000000001</c:v>
                </c:pt>
                <c:pt idx="37">
                  <c:v>42</c:v>
                </c:pt>
                <c:pt idx="38">
                  <c:v>41.959499999999998</c:v>
                </c:pt>
                <c:pt idx="39">
                  <c:v>41.921900000000001</c:v>
                </c:pt>
                <c:pt idx="40">
                  <c:v>41.886800000000001</c:v>
                </c:pt>
                <c:pt idx="41">
                  <c:v>41.854199999999999</c:v>
                </c:pt>
                <c:pt idx="42">
                  <c:v>41.823599999999999</c:v>
                </c:pt>
                <c:pt idx="43">
                  <c:v>41.795000000000002</c:v>
                </c:pt>
                <c:pt idx="44">
                  <c:v>41.7682</c:v>
                </c:pt>
                <c:pt idx="45">
                  <c:v>41.743000000000002</c:v>
                </c:pt>
                <c:pt idx="46">
                  <c:v>41.719299999999997</c:v>
                </c:pt>
                <c:pt idx="47">
                  <c:v>41.696899999999999</c:v>
                </c:pt>
                <c:pt idx="48">
                  <c:v>41.675800000000002</c:v>
                </c:pt>
                <c:pt idx="49">
                  <c:v>41.655799999999999</c:v>
                </c:pt>
                <c:pt idx="50">
                  <c:v>41.636800000000001</c:v>
                </c:pt>
                <c:pt idx="51">
                  <c:v>41.618699999999997</c:v>
                </c:pt>
                <c:pt idx="52">
                  <c:v>41.601500000000001</c:v>
                </c:pt>
                <c:pt idx="53">
                  <c:v>41.585099999999997</c:v>
                </c:pt>
                <c:pt idx="54">
                  <c:v>41.569400000000002</c:v>
                </c:pt>
                <c:pt idx="55">
                  <c:v>41.554400000000001</c:v>
                </c:pt>
                <c:pt idx="56">
                  <c:v>41.539900000000003</c:v>
                </c:pt>
                <c:pt idx="57">
                  <c:v>41.526000000000003</c:v>
                </c:pt>
                <c:pt idx="58">
                  <c:v>41.512599999999999</c:v>
                </c:pt>
                <c:pt idx="59">
                  <c:v>41.499600000000001</c:v>
                </c:pt>
                <c:pt idx="60">
                  <c:v>41.487000000000002</c:v>
                </c:pt>
                <c:pt idx="61">
                  <c:v>41.474699999999999</c:v>
                </c:pt>
                <c:pt idx="62">
                  <c:v>41.462800000000001</c:v>
                </c:pt>
                <c:pt idx="63">
                  <c:v>41.451099999999997</c:v>
                </c:pt>
                <c:pt idx="64">
                  <c:v>41.439599999999999</c:v>
                </c:pt>
                <c:pt idx="65">
                  <c:v>41.428400000000003</c:v>
                </c:pt>
                <c:pt idx="66">
                  <c:v>41.417299999999997</c:v>
                </c:pt>
                <c:pt idx="67">
                  <c:v>41.406300000000002</c:v>
                </c:pt>
                <c:pt idx="68">
                  <c:v>41.395499999999998</c:v>
                </c:pt>
                <c:pt idx="69">
                  <c:v>41.384700000000002</c:v>
                </c:pt>
                <c:pt idx="70">
                  <c:v>41.373899999999999</c:v>
                </c:pt>
                <c:pt idx="71">
                  <c:v>41.363199999999999</c:v>
                </c:pt>
                <c:pt idx="72">
                  <c:v>41.352400000000003</c:v>
                </c:pt>
                <c:pt idx="73">
                  <c:v>41.341500000000003</c:v>
                </c:pt>
                <c:pt idx="74">
                  <c:v>41.330599999999997</c:v>
                </c:pt>
                <c:pt idx="75">
                  <c:v>41.319600000000001</c:v>
                </c:pt>
                <c:pt idx="76">
                  <c:v>41.308399999999999</c:v>
                </c:pt>
                <c:pt idx="77">
                  <c:v>41.2971</c:v>
                </c:pt>
                <c:pt idx="78">
                  <c:v>41.285499999999999</c:v>
                </c:pt>
                <c:pt idx="79">
                  <c:v>41.273699999999998</c:v>
                </c:pt>
                <c:pt idx="80">
                  <c:v>41.261699999999998</c:v>
                </c:pt>
                <c:pt idx="81">
                  <c:v>41.249299999999998</c:v>
                </c:pt>
                <c:pt idx="82">
                  <c:v>41.236600000000003</c:v>
                </c:pt>
                <c:pt idx="83">
                  <c:v>41.223500000000001</c:v>
                </c:pt>
                <c:pt idx="84">
                  <c:v>41.21</c:v>
                </c:pt>
                <c:pt idx="85">
                  <c:v>41.196100000000001</c:v>
                </c:pt>
                <c:pt idx="86">
                  <c:v>41.181699999999999</c:v>
                </c:pt>
                <c:pt idx="87">
                  <c:v>41.166699999999999</c:v>
                </c:pt>
                <c:pt idx="88">
                  <c:v>41.151200000000003</c:v>
                </c:pt>
                <c:pt idx="89">
                  <c:v>41.135100000000001</c:v>
                </c:pt>
                <c:pt idx="90">
                  <c:v>41.118299999999998</c:v>
                </c:pt>
                <c:pt idx="91">
                  <c:v>41.1008</c:v>
                </c:pt>
                <c:pt idx="92">
                  <c:v>41.082500000000003</c:v>
                </c:pt>
                <c:pt idx="93">
                  <c:v>41.063400000000001</c:v>
                </c:pt>
                <c:pt idx="94">
                  <c:v>41.043399999999998</c:v>
                </c:pt>
                <c:pt idx="95">
                  <c:v>41.022500000000001</c:v>
                </c:pt>
                <c:pt idx="96">
                  <c:v>41.000500000000002</c:v>
                </c:pt>
                <c:pt idx="97">
                  <c:v>40.977499999999999</c:v>
                </c:pt>
                <c:pt idx="98">
                  <c:v>40.953299999999999</c:v>
                </c:pt>
                <c:pt idx="99">
                  <c:v>40.927900000000001</c:v>
                </c:pt>
                <c:pt idx="100">
                  <c:v>40.901200000000003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282-42D3-AD4C-34F9F10A966D}"/>
            </c:ext>
          </c:extLst>
        </c:ser>
        <c:ser>
          <c:idx val="2"/>
          <c:order val="2"/>
          <c:tx>
            <c:v>C</c:v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val>
            <c:numRef>
              <c:f>'[FEM data.xlsx]Sheet5'!$C$1:$C$201</c:f>
              <c:numCache>
                <c:formatCode>General</c:formatCode>
                <c:ptCount val="201"/>
                <c:pt idx="0">
                  <c:v>291.654</c:v>
                </c:pt>
                <c:pt idx="1">
                  <c:v>88.343199999999996</c:v>
                </c:pt>
                <c:pt idx="2">
                  <c:v>78.028999999999996</c:v>
                </c:pt>
                <c:pt idx="3">
                  <c:v>65.504099999999994</c:v>
                </c:pt>
                <c:pt idx="4">
                  <c:v>59.647500000000001</c:v>
                </c:pt>
                <c:pt idx="5">
                  <c:v>55.620899999999999</c:v>
                </c:pt>
                <c:pt idx="6">
                  <c:v>52.903199999999998</c:v>
                </c:pt>
                <c:pt idx="7">
                  <c:v>50.918500000000002</c:v>
                </c:pt>
                <c:pt idx="8">
                  <c:v>49.419800000000002</c:v>
                </c:pt>
                <c:pt idx="9">
                  <c:v>48.252899999999997</c:v>
                </c:pt>
                <c:pt idx="10">
                  <c:v>47.323099999999997</c:v>
                </c:pt>
                <c:pt idx="11">
                  <c:v>46.568199999999997</c:v>
                </c:pt>
                <c:pt idx="12">
                  <c:v>45.945799999999998</c:v>
                </c:pt>
                <c:pt idx="13">
                  <c:v>45.425699999999999</c:v>
                </c:pt>
                <c:pt idx="14">
                  <c:v>44.986400000000003</c:v>
                </c:pt>
                <c:pt idx="15">
                  <c:v>44.611600000000003</c:v>
                </c:pt>
                <c:pt idx="16">
                  <c:v>44.289099999999998</c:v>
                </c:pt>
                <c:pt idx="17">
                  <c:v>44.009700000000002</c:v>
                </c:pt>
                <c:pt idx="18">
                  <c:v>43.765799999999999</c:v>
                </c:pt>
                <c:pt idx="19">
                  <c:v>43.551699999999997</c:v>
                </c:pt>
                <c:pt idx="20">
                  <c:v>43.3628</c:v>
                </c:pt>
                <c:pt idx="21">
                  <c:v>43.195300000000003</c:v>
                </c:pt>
                <c:pt idx="22">
                  <c:v>43.045999999999999</c:v>
                </c:pt>
                <c:pt idx="23">
                  <c:v>42.912500000000001</c:v>
                </c:pt>
                <c:pt idx="24">
                  <c:v>42.7926</c:v>
                </c:pt>
                <c:pt idx="25">
                  <c:v>42.6845</c:v>
                </c:pt>
                <c:pt idx="26">
                  <c:v>42.586799999999997</c:v>
                </c:pt>
                <c:pt idx="27">
                  <c:v>42.498199999999997</c:v>
                </c:pt>
                <c:pt idx="28">
                  <c:v>42.4176</c:v>
                </c:pt>
                <c:pt idx="29">
                  <c:v>42.344099999999997</c:v>
                </c:pt>
                <c:pt idx="30">
                  <c:v>42.276899999999998</c:v>
                </c:pt>
                <c:pt idx="31">
                  <c:v>42.215299999999999</c:v>
                </c:pt>
                <c:pt idx="32">
                  <c:v>42.158700000000003</c:v>
                </c:pt>
                <c:pt idx="33">
                  <c:v>42.1066</c:v>
                </c:pt>
                <c:pt idx="34">
                  <c:v>42.058599999999998</c:v>
                </c:pt>
                <c:pt idx="35">
                  <c:v>42.014200000000002</c:v>
                </c:pt>
                <c:pt idx="36">
                  <c:v>41.972999999999999</c:v>
                </c:pt>
                <c:pt idx="37">
                  <c:v>41.934800000000003</c:v>
                </c:pt>
                <c:pt idx="38">
                  <c:v>41.8994</c:v>
                </c:pt>
                <c:pt idx="39">
                  <c:v>41.866300000000003</c:v>
                </c:pt>
                <c:pt idx="40">
                  <c:v>41.835500000000003</c:v>
                </c:pt>
                <c:pt idx="41">
                  <c:v>41.806699999999999</c:v>
                </c:pt>
                <c:pt idx="42">
                  <c:v>41.779800000000002</c:v>
                </c:pt>
                <c:pt idx="43">
                  <c:v>41.754600000000003</c:v>
                </c:pt>
                <c:pt idx="44">
                  <c:v>41.730899999999998</c:v>
                </c:pt>
                <c:pt idx="45">
                  <c:v>41.708599999999997</c:v>
                </c:pt>
                <c:pt idx="46">
                  <c:v>41.687600000000003</c:v>
                </c:pt>
                <c:pt idx="47">
                  <c:v>41.6678</c:v>
                </c:pt>
                <c:pt idx="48">
                  <c:v>41.649099999999997</c:v>
                </c:pt>
                <c:pt idx="49">
                  <c:v>41.631399999999999</c:v>
                </c:pt>
                <c:pt idx="50">
                  <c:v>41.614699999999999</c:v>
                </c:pt>
                <c:pt idx="51">
                  <c:v>41.598799999999997</c:v>
                </c:pt>
                <c:pt idx="52">
                  <c:v>41.583599999999997</c:v>
                </c:pt>
                <c:pt idx="53">
                  <c:v>41.569200000000002</c:v>
                </c:pt>
                <c:pt idx="54">
                  <c:v>41.555500000000002</c:v>
                </c:pt>
                <c:pt idx="55">
                  <c:v>41.542400000000001</c:v>
                </c:pt>
                <c:pt idx="56">
                  <c:v>41.529800000000002</c:v>
                </c:pt>
                <c:pt idx="57">
                  <c:v>41.517699999999998</c:v>
                </c:pt>
                <c:pt idx="58">
                  <c:v>41.506100000000004</c:v>
                </c:pt>
                <c:pt idx="59">
                  <c:v>41.494900000000001</c:v>
                </c:pt>
                <c:pt idx="60">
                  <c:v>41.484099999999998</c:v>
                </c:pt>
                <c:pt idx="61">
                  <c:v>41.473700000000001</c:v>
                </c:pt>
                <c:pt idx="62">
                  <c:v>41.4636</c:v>
                </c:pt>
                <c:pt idx="63">
                  <c:v>41.453699999999998</c:v>
                </c:pt>
                <c:pt idx="64">
                  <c:v>41.444200000000002</c:v>
                </c:pt>
                <c:pt idx="65">
                  <c:v>41.434800000000003</c:v>
                </c:pt>
                <c:pt idx="66">
                  <c:v>41.425600000000003</c:v>
                </c:pt>
                <c:pt idx="67">
                  <c:v>41.416600000000003</c:v>
                </c:pt>
                <c:pt idx="68">
                  <c:v>41.407800000000002</c:v>
                </c:pt>
                <c:pt idx="69">
                  <c:v>41.399000000000001</c:v>
                </c:pt>
                <c:pt idx="70">
                  <c:v>41.3904</c:v>
                </c:pt>
                <c:pt idx="71">
                  <c:v>41.381799999999998</c:v>
                </c:pt>
                <c:pt idx="72">
                  <c:v>41.3733</c:v>
                </c:pt>
                <c:pt idx="73">
                  <c:v>41.364800000000002</c:v>
                </c:pt>
                <c:pt idx="74">
                  <c:v>41.356200000000001</c:v>
                </c:pt>
                <c:pt idx="75">
                  <c:v>41.347700000000003</c:v>
                </c:pt>
                <c:pt idx="76">
                  <c:v>41.339100000000002</c:v>
                </c:pt>
                <c:pt idx="77">
                  <c:v>41.330399999999997</c:v>
                </c:pt>
                <c:pt idx="78">
                  <c:v>41.321599999999997</c:v>
                </c:pt>
                <c:pt idx="79">
                  <c:v>41.3127</c:v>
                </c:pt>
                <c:pt idx="80">
                  <c:v>41.303600000000003</c:v>
                </c:pt>
                <c:pt idx="81">
                  <c:v>41.294400000000003</c:v>
                </c:pt>
                <c:pt idx="82">
                  <c:v>41.2849</c:v>
                </c:pt>
                <c:pt idx="83">
                  <c:v>41.275300000000001</c:v>
                </c:pt>
                <c:pt idx="84">
                  <c:v>41.265300000000003</c:v>
                </c:pt>
                <c:pt idx="85">
                  <c:v>41.255099999999999</c:v>
                </c:pt>
                <c:pt idx="86">
                  <c:v>41.244599999999998</c:v>
                </c:pt>
                <c:pt idx="87">
                  <c:v>41.233699999999999</c:v>
                </c:pt>
                <c:pt idx="88">
                  <c:v>41.2224</c:v>
                </c:pt>
                <c:pt idx="89">
                  <c:v>41.210700000000003</c:v>
                </c:pt>
                <c:pt idx="90">
                  <c:v>41.198500000000003</c:v>
                </c:pt>
                <c:pt idx="91">
                  <c:v>41.185899999999997</c:v>
                </c:pt>
                <c:pt idx="92">
                  <c:v>41.172699999999999</c:v>
                </c:pt>
                <c:pt idx="93">
                  <c:v>41.158999999999999</c:v>
                </c:pt>
                <c:pt idx="94">
                  <c:v>41.144599999999997</c:v>
                </c:pt>
                <c:pt idx="95">
                  <c:v>41.129600000000003</c:v>
                </c:pt>
                <c:pt idx="96">
                  <c:v>41.113799999999998</c:v>
                </c:pt>
                <c:pt idx="97">
                  <c:v>41.097299999999997</c:v>
                </c:pt>
                <c:pt idx="98">
                  <c:v>41.079900000000002</c:v>
                </c:pt>
                <c:pt idx="99">
                  <c:v>41.061700000000002</c:v>
                </c:pt>
                <c:pt idx="100">
                  <c:v>41.042499999999997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282-42D3-AD4C-34F9F10A966D}"/>
            </c:ext>
          </c:extLst>
        </c:ser>
        <c:ser>
          <c:idx val="3"/>
          <c:order val="3"/>
          <c:tx>
            <c:v>D</c:v>
          </c:tx>
          <c:spPr>
            <a:ln w="158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val>
            <c:numRef>
              <c:f>'[FEM data.xlsx]Sheet5'!$D$1:$D$201</c:f>
              <c:numCache>
                <c:formatCode>General</c:formatCode>
                <c:ptCount val="201"/>
                <c:pt idx="0">
                  <c:v>426.02600000000001</c:v>
                </c:pt>
                <c:pt idx="1">
                  <c:v>117.88500000000001</c:v>
                </c:pt>
                <c:pt idx="2">
                  <c:v>103.327</c:v>
                </c:pt>
                <c:pt idx="3">
                  <c:v>84.586799999999997</c:v>
                </c:pt>
                <c:pt idx="4">
                  <c:v>75.725300000000004</c:v>
                </c:pt>
                <c:pt idx="5">
                  <c:v>69.382599999999996</c:v>
                </c:pt>
                <c:pt idx="6">
                  <c:v>64.945700000000002</c:v>
                </c:pt>
                <c:pt idx="7">
                  <c:v>61.601399999999998</c:v>
                </c:pt>
                <c:pt idx="8">
                  <c:v>59.001100000000001</c:v>
                </c:pt>
                <c:pt idx="9">
                  <c:v>56.919499999999999</c:v>
                </c:pt>
                <c:pt idx="10">
                  <c:v>55.217100000000002</c:v>
                </c:pt>
                <c:pt idx="11">
                  <c:v>53.799900000000001</c:v>
                </c:pt>
                <c:pt idx="12">
                  <c:v>52.603000000000002</c:v>
                </c:pt>
                <c:pt idx="13">
                  <c:v>51.579900000000002</c:v>
                </c:pt>
                <c:pt idx="14">
                  <c:v>50.696199999999997</c:v>
                </c:pt>
                <c:pt idx="15">
                  <c:v>49.926299999999998</c:v>
                </c:pt>
                <c:pt idx="16">
                  <c:v>49.2502</c:v>
                </c:pt>
                <c:pt idx="17">
                  <c:v>48.652500000000003</c:v>
                </c:pt>
                <c:pt idx="18">
                  <c:v>48.120899999999999</c:v>
                </c:pt>
                <c:pt idx="19">
                  <c:v>47.645600000000002</c:v>
                </c:pt>
                <c:pt idx="20">
                  <c:v>47.218600000000002</c:v>
                </c:pt>
                <c:pt idx="21">
                  <c:v>46.833300000000001</c:v>
                </c:pt>
                <c:pt idx="22">
                  <c:v>46.484200000000001</c:v>
                </c:pt>
                <c:pt idx="23">
                  <c:v>46.166699999999999</c:v>
                </c:pt>
                <c:pt idx="24">
                  <c:v>45.877200000000002</c:v>
                </c:pt>
                <c:pt idx="25">
                  <c:v>45.612200000000001</c:v>
                </c:pt>
                <c:pt idx="26">
                  <c:v>45.369100000000003</c:v>
                </c:pt>
                <c:pt idx="27">
                  <c:v>45.145400000000002</c:v>
                </c:pt>
                <c:pt idx="28">
                  <c:v>44.939100000000003</c:v>
                </c:pt>
                <c:pt idx="29">
                  <c:v>44.748399999999997</c:v>
                </c:pt>
                <c:pt idx="30">
                  <c:v>44.5717</c:v>
                </c:pt>
                <c:pt idx="31">
                  <c:v>44.407699999999998</c:v>
                </c:pt>
                <c:pt idx="32">
                  <c:v>44.255200000000002</c:v>
                </c:pt>
                <c:pt idx="33">
                  <c:v>44.113100000000003</c:v>
                </c:pt>
                <c:pt idx="34">
                  <c:v>43.980600000000003</c:v>
                </c:pt>
                <c:pt idx="35">
                  <c:v>43.856699999999996</c:v>
                </c:pt>
                <c:pt idx="36">
                  <c:v>43.740699999999997</c:v>
                </c:pt>
                <c:pt idx="37">
                  <c:v>43.631900000000002</c:v>
                </c:pt>
                <c:pt idx="38">
                  <c:v>43.529899999999998</c:v>
                </c:pt>
                <c:pt idx="39">
                  <c:v>43.433900000000001</c:v>
                </c:pt>
                <c:pt idx="40">
                  <c:v>43.343600000000002</c:v>
                </c:pt>
                <c:pt idx="41">
                  <c:v>43.258600000000001</c:v>
                </c:pt>
                <c:pt idx="42">
                  <c:v>43.178400000000003</c:v>
                </c:pt>
                <c:pt idx="43">
                  <c:v>43.102600000000002</c:v>
                </c:pt>
                <c:pt idx="44">
                  <c:v>43.030999999999999</c:v>
                </c:pt>
                <c:pt idx="45">
                  <c:v>42.963299999999997</c:v>
                </c:pt>
                <c:pt idx="46">
                  <c:v>42.899099999999997</c:v>
                </c:pt>
                <c:pt idx="47">
                  <c:v>42.838299999999997</c:v>
                </c:pt>
                <c:pt idx="48">
                  <c:v>42.7806</c:v>
                </c:pt>
                <c:pt idx="49">
                  <c:v>42.7258</c:v>
                </c:pt>
                <c:pt idx="50">
                  <c:v>42.673699999999997</c:v>
                </c:pt>
                <c:pt idx="51">
                  <c:v>42.624200000000002</c:v>
                </c:pt>
                <c:pt idx="52">
                  <c:v>42.576999999999998</c:v>
                </c:pt>
                <c:pt idx="53">
                  <c:v>42.5321</c:v>
                </c:pt>
                <c:pt idx="54">
                  <c:v>42.4893</c:v>
                </c:pt>
                <c:pt idx="55">
                  <c:v>42.448500000000003</c:v>
                </c:pt>
                <c:pt idx="56">
                  <c:v>42.409500000000001</c:v>
                </c:pt>
                <c:pt idx="57">
                  <c:v>42.372300000000003</c:v>
                </c:pt>
                <c:pt idx="58">
                  <c:v>42.3367</c:v>
                </c:pt>
                <c:pt idx="59">
                  <c:v>42.302700000000002</c:v>
                </c:pt>
                <c:pt idx="60">
                  <c:v>42.270099999999999</c:v>
                </c:pt>
                <c:pt idx="61">
                  <c:v>42.238999999999997</c:v>
                </c:pt>
                <c:pt idx="62">
                  <c:v>42.209099999999999</c:v>
                </c:pt>
                <c:pt idx="63">
                  <c:v>42.180500000000002</c:v>
                </c:pt>
                <c:pt idx="64">
                  <c:v>42.152999999999999</c:v>
                </c:pt>
                <c:pt idx="65">
                  <c:v>42.1267</c:v>
                </c:pt>
                <c:pt idx="66">
                  <c:v>42.101399999999998</c:v>
                </c:pt>
                <c:pt idx="67">
                  <c:v>42.077100000000002</c:v>
                </c:pt>
                <c:pt idx="68">
                  <c:v>42.053699999999999</c:v>
                </c:pt>
                <c:pt idx="69">
                  <c:v>42.031300000000002</c:v>
                </c:pt>
                <c:pt idx="70">
                  <c:v>42.009700000000002</c:v>
                </c:pt>
                <c:pt idx="71">
                  <c:v>41.988900000000001</c:v>
                </c:pt>
                <c:pt idx="72">
                  <c:v>41.968899999999998</c:v>
                </c:pt>
                <c:pt idx="73">
                  <c:v>41.949599999999997</c:v>
                </c:pt>
                <c:pt idx="74">
                  <c:v>41.930999999999997</c:v>
                </c:pt>
                <c:pt idx="75">
                  <c:v>41.9131</c:v>
                </c:pt>
                <c:pt idx="76">
                  <c:v>41.895899999999997</c:v>
                </c:pt>
                <c:pt idx="77">
                  <c:v>41.879199999999997</c:v>
                </c:pt>
                <c:pt idx="78">
                  <c:v>41.863100000000003</c:v>
                </c:pt>
                <c:pt idx="79">
                  <c:v>41.8476</c:v>
                </c:pt>
                <c:pt idx="80">
                  <c:v>41.832500000000003</c:v>
                </c:pt>
                <c:pt idx="81">
                  <c:v>41.817999999999998</c:v>
                </c:pt>
                <c:pt idx="82">
                  <c:v>41.804000000000002</c:v>
                </c:pt>
                <c:pt idx="83">
                  <c:v>41.790399999999998</c:v>
                </c:pt>
                <c:pt idx="84">
                  <c:v>41.777299999999997</c:v>
                </c:pt>
                <c:pt idx="85">
                  <c:v>41.764600000000002</c:v>
                </c:pt>
                <c:pt idx="86">
                  <c:v>41.752299999999998</c:v>
                </c:pt>
                <c:pt idx="87">
                  <c:v>41.740400000000001</c:v>
                </c:pt>
                <c:pt idx="88">
                  <c:v>41.7288</c:v>
                </c:pt>
                <c:pt idx="89">
                  <c:v>41.717599999999997</c:v>
                </c:pt>
                <c:pt idx="90">
                  <c:v>41.706800000000001</c:v>
                </c:pt>
                <c:pt idx="91">
                  <c:v>41.696199999999997</c:v>
                </c:pt>
                <c:pt idx="92">
                  <c:v>41.686</c:v>
                </c:pt>
                <c:pt idx="93">
                  <c:v>41.676099999999998</c:v>
                </c:pt>
                <c:pt idx="94">
                  <c:v>41.666400000000003</c:v>
                </c:pt>
                <c:pt idx="95">
                  <c:v>41.6571</c:v>
                </c:pt>
                <c:pt idx="96">
                  <c:v>41.6479</c:v>
                </c:pt>
                <c:pt idx="97">
                  <c:v>41.639099999999999</c:v>
                </c:pt>
                <c:pt idx="98">
                  <c:v>41.630499999999998</c:v>
                </c:pt>
                <c:pt idx="99">
                  <c:v>41.622100000000003</c:v>
                </c:pt>
                <c:pt idx="100">
                  <c:v>41.613900000000001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282-42D3-AD4C-34F9F10A96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0252032"/>
        <c:axId val="760261032"/>
      </c:lineChart>
      <c:catAx>
        <c:axId val="760252032"/>
        <c:scaling>
          <c:orientation val="minMax"/>
        </c:scaling>
        <c:delete val="1"/>
        <c:axPos val="b"/>
        <c:majorTickMark val="none"/>
        <c:minorTickMark val="none"/>
        <c:tickLblPos val="nextTo"/>
        <c:crossAx val="760261032"/>
        <c:crosses val="autoZero"/>
        <c:auto val="1"/>
        <c:lblAlgn val="ctr"/>
        <c:lblOffset val="100"/>
        <c:noMultiLvlLbl val="0"/>
      </c:catAx>
      <c:valAx>
        <c:axId val="760261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025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3040666791651045"/>
          <c:y val="0.11994707056966719"/>
          <c:w val="0.2788692038495188"/>
          <c:h val="7.44050888987713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F9A4A-589E-4C93-A0ED-87CD6648C404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8342F4-32C4-49F1-B65B-5341F319A8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268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8342F4-32C4-49F1-B65B-5341F319A813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881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CFA57-095F-73EE-1065-AF75F15D9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22CEF-4DC7-BEA4-1591-34D540E40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BF55A-DEF8-645C-2E61-24044454F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8605-E862-4D2B-A043-E120C58388E5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C32A0-45F5-B040-35DB-A753651EA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F773F-692D-8B48-F879-3F6E8806F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0A34-E50C-4832-B57E-92953D0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541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0527-61D3-5D9B-0817-73CE107C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46D596-5F4C-4473-04BE-69F85B816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8970F-18B3-43A8-F03C-91D418BF5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8605-E862-4D2B-A043-E120C58388E5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08A2F-6B22-84EB-C0C4-19CE4B360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21D8E-648E-9F34-F41C-F006D614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0A34-E50C-4832-B57E-92953D0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07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23C2C6-A03D-93EE-D17A-88C7123B7E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EB2E8-9A27-397E-30D2-83DC1779F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1425F-5605-5091-DD7E-71D422E07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8605-E862-4D2B-A043-E120C58388E5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D9E96-1B02-39A8-A68C-5EF6C194E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71FD4-725D-063E-10B0-479A66485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0A34-E50C-4832-B57E-92953D0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3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407CA-54A6-2C4E-6230-5F33C9CC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125AE-5919-8A42-7E53-0EE2617BA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6C0A9-DF8C-6F92-6827-7525CA9C0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8605-E862-4D2B-A043-E120C58388E5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0893E-CBDB-35AB-51DF-85E83D5C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1A1F7-199E-49E8-92F8-A4D0399E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0A34-E50C-4832-B57E-92953D0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33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AB470-48C1-1511-0760-6EA9AF2AC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C0758-FF1C-4732-4AD1-65255E151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DD4B6-4920-488B-ADD8-CAC1F47F8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8605-E862-4D2B-A043-E120C58388E5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5E0AA-EA59-E533-F64A-E3E01546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6F7CC-3A64-681E-EA70-1BA312C7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0A34-E50C-4832-B57E-92953D0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483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2675-EFAA-41BB-336A-64764F73C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48B0-59D4-14C0-8182-99B0317C2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B8178-DD7A-6008-8BC0-6A9670FA1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9AC41-3B33-9402-D00A-A45E8FC72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8605-E862-4D2B-A043-E120C58388E5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ADC9F-FA73-A034-60A3-E3CDFF8BC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9D3DB-F7DB-4D89-3776-D684DD9E5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0A34-E50C-4832-B57E-92953D0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83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28DA5-CBE5-44B3-29FF-5FB6B40E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B9942-8EB4-16BF-182C-DE9810EF6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42D1F-72A8-41AA-70A4-A433EFF5B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6F4B8-AB0E-4913-4765-FF972096D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54C77-2241-05C0-16DC-BCCD3486A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75699-4BA3-2560-071F-5F43C1170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8605-E862-4D2B-A043-E120C58388E5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8FEE0-1C85-8608-56C9-ABEA5944B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5E2480-8637-8BC6-3CBC-CB14204F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0A34-E50C-4832-B57E-92953D0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704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0E287-CDF2-4CD3-08BD-A4212EF94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7F4687-B0C3-501D-182C-3C2DEABBE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8605-E862-4D2B-A043-E120C58388E5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341629-1166-77AF-7C8F-1A8B721FE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645BC-B18F-8AFF-6F75-586B41A1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0A34-E50C-4832-B57E-92953D0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476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02163-5EEF-39EB-ADAA-7518C47F4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8605-E862-4D2B-A043-E120C58388E5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25DD4-BC97-27A4-4D09-71D643CCE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6B181-4CB0-CBD8-095A-CE3588249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0A34-E50C-4832-B57E-92953D0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387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0A9E-0B75-11DB-040B-FA2424C7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54F90-40D3-9626-30D4-5148150CB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2C207-8EEA-2B57-2C25-30DCB3EFB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27CFE-590A-30D7-691F-AC53FBB16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8605-E862-4D2B-A043-E120C58388E5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D4CDC-1843-26B3-65CA-0703A2F9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47866-F634-0B7F-9901-10E8A572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0A34-E50C-4832-B57E-92953D0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44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8502-4D86-C2B9-95A9-63F92F83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E98F78-9AF5-88CA-0FC5-900451EB4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249F3-86BF-D18D-C0FA-7A662066F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6AEC5-84BB-4881-B42D-C1115FD50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8605-E862-4D2B-A043-E120C58388E5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883A5-B628-A22A-54F0-A4BB1DF27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58880-B7A2-0DA4-1627-FE2F0344C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0A34-E50C-4832-B57E-92953D0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29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6B9AD4-AB94-AF59-43C8-14A5CED26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FB7D-70A8-B3D4-3CA9-A735EEFE7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46B02-8F23-2C8D-E67C-98435AB8B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D58605-E862-4D2B-A043-E120C58388E5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9C1D0-9762-71F3-B3FF-0623BD568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1DC40-3133-FDAB-3B51-582D4AC655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080A34-E50C-4832-B57E-92953D0BD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54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549ABC-C608-B0EE-E766-580E09524F91}"/>
              </a:ext>
            </a:extLst>
          </p:cNvPr>
          <p:cNvSpPr txBox="1"/>
          <p:nvPr/>
        </p:nvSpPr>
        <p:spPr>
          <a:xfrm>
            <a:off x="4227587" y="0"/>
            <a:ext cx="7961364" cy="185829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Analysis of Stress Concentration in cylindrical body having a cavity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02555-DAE8-D280-EEA5-60DD8268CC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73" r="1" b="10205"/>
          <a:stretch>
            <a:fillRect/>
          </a:stretch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E12FC1-570A-B6C4-A6F5-D4177C73A117}"/>
              </a:ext>
            </a:extLst>
          </p:cNvPr>
          <p:cNvSpPr txBox="1"/>
          <p:nvPr/>
        </p:nvSpPr>
        <p:spPr>
          <a:xfrm>
            <a:off x="6019220" y="2488488"/>
            <a:ext cx="5091710" cy="2224084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Nikhil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Dewangan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(Self project)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617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F6D5-410C-EA63-18E8-DCD24D70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b="1" dirty="0"/>
              <a:t>Result in Case C (b = a/6)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6DA030-3814-8810-7F98-6EC93642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2"/>
            <a:ext cx="5330896" cy="1984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B248E-B504-88B5-CC7F-78151ED6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2968"/>
            <a:ext cx="5330896" cy="3537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C38454-91F6-82C6-6FD9-6680C1E9D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896" y="1325562"/>
            <a:ext cx="2649130" cy="5532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99556B-6D3B-6CDA-E606-DF2141CD3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988" y="3004457"/>
            <a:ext cx="2842049" cy="36224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52BD92-AE0F-0F28-7DC3-B6C3731EC2AC}"/>
              </a:ext>
            </a:extLst>
          </p:cNvPr>
          <p:cNvSpPr txBox="1"/>
          <p:nvPr/>
        </p:nvSpPr>
        <p:spPr>
          <a:xfrm>
            <a:off x="7980026" y="1415997"/>
            <a:ext cx="4211974" cy="11079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200" b="1" dirty="0"/>
              <a:t>Stress at point A = 291.654 MPa  </a:t>
            </a:r>
          </a:p>
          <a:p>
            <a:r>
              <a:rPr lang="en-IN" sz="2200" b="1" dirty="0"/>
              <a:t>Stress at point B = 41.0425 MPa</a:t>
            </a:r>
          </a:p>
          <a:p>
            <a:r>
              <a:rPr lang="en-IN" sz="2200" b="1" dirty="0"/>
              <a:t>                  SCF  (K)  = 7.0789</a:t>
            </a:r>
          </a:p>
        </p:txBody>
      </p:sp>
    </p:spTree>
    <p:extLst>
      <p:ext uri="{BB962C8B-B14F-4D97-AF65-F5344CB8AC3E}">
        <p14:creationId xmlns:p14="http://schemas.microsoft.com/office/powerpoint/2010/main" val="3124004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1A702-8180-560D-924B-7F1A30833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b="1" dirty="0"/>
              <a:t>Result in Case D (b = a/10)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0F43E-660E-154A-A823-34B5F465D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2"/>
            <a:ext cx="4689987" cy="2434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5B1E2C-3828-FA52-F572-C02EACA5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0297"/>
            <a:ext cx="4738262" cy="30977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30CDD3-0676-B7EF-72EC-123BD8C4B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987" y="1325561"/>
            <a:ext cx="2566219" cy="55343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EBB11A-EE7F-C909-3EDA-E51415B42EB2}"/>
              </a:ext>
            </a:extLst>
          </p:cNvPr>
          <p:cNvSpPr txBox="1"/>
          <p:nvPr/>
        </p:nvSpPr>
        <p:spPr>
          <a:xfrm>
            <a:off x="7256206" y="1542306"/>
            <a:ext cx="4935794" cy="11079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200" b="1" dirty="0"/>
              <a:t>Stress at point A =  428.19 MPa  </a:t>
            </a:r>
          </a:p>
          <a:p>
            <a:r>
              <a:rPr lang="en-IN" sz="2200" b="1" dirty="0"/>
              <a:t>Stress at point B =  41.074 MPa</a:t>
            </a:r>
          </a:p>
          <a:p>
            <a:r>
              <a:rPr lang="en-IN" sz="2200" b="1" dirty="0"/>
              <a:t>                  SCF  (K)  =  10.3929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90A42D-08B7-D3E3-C9C7-0E0C243A5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240" y="2964264"/>
            <a:ext cx="3535725" cy="36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71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687FA-504E-25B4-0A36-0450F4FC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286"/>
            <a:ext cx="12192000" cy="894735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b="1" dirty="0"/>
              <a:t>Graph of all cases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28B50-960D-E0EB-CE97-8AC329A58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7449"/>
            <a:ext cx="6096000" cy="3070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6A510-759A-3752-CC2D-3A6561AD5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6594"/>
            <a:ext cx="6096000" cy="2904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F94139-387B-38EC-1DBF-8A66C9536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45" y="771695"/>
            <a:ext cx="5980301" cy="3380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70730C-591F-3BEA-307E-8695897DB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7076"/>
            <a:ext cx="5872147" cy="2669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DC311A-6895-D9BC-90F8-69CA7DFB036F}"/>
              </a:ext>
            </a:extLst>
          </p:cNvPr>
          <p:cNvSpPr txBox="1"/>
          <p:nvPr/>
        </p:nvSpPr>
        <p:spPr>
          <a:xfrm>
            <a:off x="4837471" y="1029929"/>
            <a:ext cx="1042219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Case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D38ACB-27ED-ACAD-9626-74420ABB7747}"/>
              </a:ext>
            </a:extLst>
          </p:cNvPr>
          <p:cNvSpPr txBox="1"/>
          <p:nvPr/>
        </p:nvSpPr>
        <p:spPr>
          <a:xfrm>
            <a:off x="4837471" y="4100630"/>
            <a:ext cx="91440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case 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92B9A-0B5C-F34E-3050-FBAC56A2AA07}"/>
              </a:ext>
            </a:extLst>
          </p:cNvPr>
          <p:cNvSpPr txBox="1"/>
          <p:nvPr/>
        </p:nvSpPr>
        <p:spPr>
          <a:xfrm>
            <a:off x="10608098" y="1029929"/>
            <a:ext cx="89287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b="1" dirty="0"/>
              <a:t>case 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0CF564-AAAC-FF5E-1186-89E5FC9FA681}"/>
              </a:ext>
            </a:extLst>
          </p:cNvPr>
          <p:cNvSpPr txBox="1"/>
          <p:nvPr/>
        </p:nvSpPr>
        <p:spPr>
          <a:xfrm>
            <a:off x="10569882" y="4100630"/>
            <a:ext cx="931665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b="1" dirty="0"/>
              <a:t>Case D</a:t>
            </a:r>
          </a:p>
        </p:txBody>
      </p:sp>
    </p:spTree>
    <p:extLst>
      <p:ext uri="{BB962C8B-B14F-4D97-AF65-F5344CB8AC3E}">
        <p14:creationId xmlns:p14="http://schemas.microsoft.com/office/powerpoint/2010/main" val="273159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9C92-4C42-F5FA-98E8-99017352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b="1" dirty="0"/>
              <a:t>Combine graph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F84A5-E9BA-713E-456C-C6576A41B4F9}"/>
              </a:ext>
            </a:extLst>
          </p:cNvPr>
          <p:cNvSpPr txBox="1"/>
          <p:nvPr/>
        </p:nvSpPr>
        <p:spPr>
          <a:xfrm rot="16200000">
            <a:off x="-1046482" y="3451350"/>
            <a:ext cx="3097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Stress</a:t>
            </a:r>
            <a:r>
              <a:rPr lang="en-IN" b="1" dirty="0"/>
              <a:t> in MPa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D93DD-8578-AD63-EEC3-F52E382C9388}"/>
              </a:ext>
            </a:extLst>
          </p:cNvPr>
          <p:cNvSpPr txBox="1"/>
          <p:nvPr/>
        </p:nvSpPr>
        <p:spPr>
          <a:xfrm>
            <a:off x="4653838" y="6042148"/>
            <a:ext cx="308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Normalized distance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173AB5F-673B-97D6-C1EC-FD10C4C386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4055423"/>
              </p:ext>
            </p:extLst>
          </p:nvPr>
        </p:nvGraphicFramePr>
        <p:xfrm>
          <a:off x="933204" y="1803974"/>
          <a:ext cx="8359140" cy="4587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33911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1B02-FC59-CC54-B4FF-7685E932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b="1" dirty="0"/>
              <a:t>Comparison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0A64CA-71CD-4D9C-31A9-701D41EF5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389031"/>
              </p:ext>
            </p:extLst>
          </p:nvPr>
        </p:nvGraphicFramePr>
        <p:xfrm>
          <a:off x="0" y="1325563"/>
          <a:ext cx="12192000" cy="553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78754278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85861962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14894921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07399977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666053349"/>
                    </a:ext>
                  </a:extLst>
                </a:gridCol>
              </a:tblGrid>
              <a:tr h="1106488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Sr. 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Cases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SCF by FEM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Actual SCF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Error in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4496761"/>
                  </a:ext>
                </a:extLst>
              </a:tr>
              <a:tr h="1106488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b =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2.0521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2.045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0.3471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405562"/>
                  </a:ext>
                </a:extLst>
              </a:tr>
              <a:tr h="1106488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b =  a /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3.3028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3.313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0.3078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216914"/>
                  </a:ext>
                </a:extLst>
              </a:tr>
              <a:tr h="1106488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b = a /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7.0789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11.817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40.09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3525391"/>
                  </a:ext>
                </a:extLst>
              </a:tr>
              <a:tr h="1106488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b = a / 10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10.3929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13.520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23.12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0952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480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E787-A7ED-B491-961C-FF0B62D0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970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/>
              <a:t>For Poisson’s ratio is 0.498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7D38F-FD3C-29D6-AFE8-FB8128693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6" y="1270292"/>
            <a:ext cx="4454626" cy="2868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FC0681-6D69-7D9B-87C2-BAEFBCAE0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6" y="4058264"/>
            <a:ext cx="4572613" cy="2799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D30A8F-62D5-A59F-D157-252934C1D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89" y="1284868"/>
            <a:ext cx="3777476" cy="2868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602630-63FF-1989-39D7-8B4956793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88" y="4153428"/>
            <a:ext cx="3777475" cy="26619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E2BBB3-3E09-5535-947D-75C4CB603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2295" y="4266235"/>
            <a:ext cx="1475148" cy="2383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DF6AF5-13C2-DD79-978E-30BBC8D63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2863" y="1284869"/>
            <a:ext cx="1809137" cy="27733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55CA01-8668-26FA-F6A6-462838F8C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6894" y="4127159"/>
            <a:ext cx="1626955" cy="26619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743ECC-0D1C-17CC-4AE2-4B49AC68E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0760" y="1189703"/>
            <a:ext cx="1800352" cy="28685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51042D-A40C-0633-6260-FE2025A21111}"/>
              </a:ext>
            </a:extLst>
          </p:cNvPr>
          <p:cNvSpPr txBox="1"/>
          <p:nvPr/>
        </p:nvSpPr>
        <p:spPr>
          <a:xfrm>
            <a:off x="3178665" y="4482947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Case B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9FE22-79C4-60F3-F3B1-F6CB42BB18B2}"/>
              </a:ext>
            </a:extLst>
          </p:cNvPr>
          <p:cNvSpPr txBox="1"/>
          <p:nvPr/>
        </p:nvSpPr>
        <p:spPr>
          <a:xfrm>
            <a:off x="3264283" y="158171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Case A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7D8295-C463-E824-DBE7-1FDF0DAEB2EA}"/>
              </a:ext>
            </a:extLst>
          </p:cNvPr>
          <p:cNvSpPr txBox="1"/>
          <p:nvPr/>
        </p:nvSpPr>
        <p:spPr>
          <a:xfrm>
            <a:off x="9086306" y="1607324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Case C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0DA896-2187-702A-7221-026BA10AAFFF}"/>
              </a:ext>
            </a:extLst>
          </p:cNvPr>
          <p:cNvSpPr txBox="1"/>
          <p:nvPr/>
        </p:nvSpPr>
        <p:spPr>
          <a:xfrm>
            <a:off x="9202994" y="4483510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Case 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1806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C36EE-5DAE-D24B-D694-99CACD0D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b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85A8-8F29-37F4-0156-9D5C36BD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5563"/>
            <a:ext cx="6361043" cy="55324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IN" dirty="0"/>
              <a:t>SCF increases with decrease in  ratio of b/a  </a:t>
            </a:r>
          </a:p>
          <a:p>
            <a:r>
              <a:rPr lang="en-IN" dirty="0"/>
              <a:t>SCF is minimum when ratio of b/a is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03EE73-32DF-113B-5F2B-847AC92BC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301" y="1527314"/>
            <a:ext cx="3165453" cy="471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07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245B-6138-8125-528D-F3D3C51F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b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D37B2-0790-C78E-0F81-C6706BDC1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3"/>
            <a:ext cx="12192000" cy="55324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IN" dirty="0"/>
              <a:t>Theory of elasticity and stress concentration by </a:t>
            </a:r>
            <a:r>
              <a:rPr lang="en-IN" dirty="0" err="1"/>
              <a:t>Yukitaka</a:t>
            </a:r>
            <a:r>
              <a:rPr lang="en-IN" dirty="0"/>
              <a:t> Murakami</a:t>
            </a:r>
          </a:p>
        </p:txBody>
      </p:sp>
    </p:spTree>
    <p:extLst>
      <p:ext uri="{BB962C8B-B14F-4D97-AF65-F5344CB8AC3E}">
        <p14:creationId xmlns:p14="http://schemas.microsoft.com/office/powerpoint/2010/main" val="2918995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1A517-8D19-64D3-189E-B1F36574C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131D0C-FF63-9D6F-0C43-B7A3B202635F}"/>
              </a:ext>
            </a:extLst>
          </p:cNvPr>
          <p:cNvSpPr/>
          <p:nvPr/>
        </p:nvSpPr>
        <p:spPr>
          <a:xfrm>
            <a:off x="3526484" y="2228671"/>
            <a:ext cx="513903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72688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87DE-E81A-3EC2-9C67-57B6A1128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88961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99CF8-59E6-FA28-3AFE-F909628F8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88962"/>
            <a:ext cx="12191998" cy="5469038"/>
          </a:xfrm>
          <a:solidFill>
            <a:schemeClr val="bg2"/>
          </a:solidFill>
        </p:spPr>
        <p:txBody>
          <a:bodyPr>
            <a:normAutofit/>
          </a:bodyPr>
          <a:lstStyle/>
          <a:p>
            <a:pPr lvl="2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lvl="2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  <a:p>
            <a:pPr lvl="2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 Process </a:t>
            </a:r>
          </a:p>
          <a:p>
            <a:pPr lvl="2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  <a:p>
            <a:pPr lvl="2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lvl="2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798248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ED8C-446A-ED35-79A7-67DEDB321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465006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b="1"/>
              <a:t>Problem Statement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49D2F-8206-8F63-961E-A5087CBC0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65007"/>
            <a:ext cx="6931742" cy="539299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 cylindrical solid with of height (h) and diameter (w=0.5 h) with an axisymmetric ellipsoidal cavity having major and minor axis of 2a and 2b lengths, respectively, at the center of the cylinder. a = 0.1w.</a:t>
            </a:r>
          </a:p>
          <a:p>
            <a:pPr marL="0" indent="0"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Consider b = a, a/2, a/6, a/10.</a:t>
            </a:r>
          </a:p>
          <a:p>
            <a:pPr marL="0" indent="0"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Compare stress concentration and stress distribution along line AB for different cases.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A3B7E-FA80-1B75-B440-05AD115AB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656" y="1465007"/>
            <a:ext cx="3165453" cy="471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99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EC989-4C30-E478-54F2-98B77E6E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89702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IN" sz="4900" b="1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br>
              <a:rPr lang="en-IN" sz="4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F3B74-01A9-9D41-8AD6-98AE703BF6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" y="1189703"/>
                <a:ext cx="4177338" cy="2397001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</a:t>
                </a:r>
              </a:p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Hight (h) = 100mm </a:t>
                </a:r>
              </a:p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Diameter(W ) = 0.5*h = 50mm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 axis length </a:t>
                </a: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(a) = 0.1W = 5mm</a:t>
                </a:r>
              </a:p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 sz="2800" b="1" i="0" kern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Young's modulus (E) = 206 </a:t>
                </a:r>
                <a:r>
                  <a:rPr lang="en-IN" sz="2800" b="1" i="0" kern="12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GPa</a:t>
                </a: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Nominal stress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en-I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 E ɛ = 41.2 MPa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F3B74-01A9-9D41-8AD6-98AE703BF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1189703"/>
                <a:ext cx="4177338" cy="2397001"/>
              </a:xfrm>
              <a:blipFill>
                <a:blip r:embed="rId2"/>
                <a:stretch>
                  <a:fillRect l="-1168" t="-4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6520EA-A1EF-4977-F863-3E55716AD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588332"/>
              </p:ext>
            </p:extLst>
          </p:nvPr>
        </p:nvGraphicFramePr>
        <p:xfrm>
          <a:off x="1376623" y="3586704"/>
          <a:ext cx="4965181" cy="3292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871">
                  <a:extLst>
                    <a:ext uri="{9D8B030D-6E8A-4147-A177-3AD203B41FA5}">
                      <a16:colId xmlns:a16="http://schemas.microsoft.com/office/drawing/2014/main" val="3688865166"/>
                    </a:ext>
                  </a:extLst>
                </a:gridCol>
                <a:gridCol w="1274844">
                  <a:extLst>
                    <a:ext uri="{9D8B030D-6E8A-4147-A177-3AD203B41FA5}">
                      <a16:colId xmlns:a16="http://schemas.microsoft.com/office/drawing/2014/main" val="496593051"/>
                    </a:ext>
                  </a:extLst>
                </a:gridCol>
                <a:gridCol w="2693466">
                  <a:extLst>
                    <a:ext uri="{9D8B030D-6E8A-4147-A177-3AD203B41FA5}">
                      <a16:colId xmlns:a16="http://schemas.microsoft.com/office/drawing/2014/main" val="2297397707"/>
                    </a:ext>
                  </a:extLst>
                </a:gridCol>
              </a:tblGrid>
              <a:tr h="872082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bg1"/>
                          </a:solidFill>
                        </a:rPr>
                        <a:t>Cases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bg1"/>
                          </a:solidFill>
                        </a:rPr>
                        <a:t>Condition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u="none">
                          <a:solidFill>
                            <a:schemeClr val="bg1"/>
                          </a:solidFill>
                        </a:rPr>
                        <a:t>Stress concentration factor </a:t>
                      </a:r>
                      <a:endParaRPr lang="en-IN" sz="1100" b="1" u="none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331161"/>
                  </a:ext>
                </a:extLst>
              </a:tr>
              <a:tr h="482775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A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2.046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123578"/>
                  </a:ext>
                </a:extLst>
              </a:tr>
              <a:tr h="41080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B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b = 2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3.313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6866391"/>
                  </a:ext>
                </a:extLst>
              </a:tr>
              <a:tr h="964753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 b = 6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11.817 ( by linear interpolation between Case B and D)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5191793"/>
                  </a:ext>
                </a:extLst>
              </a:tr>
              <a:tr h="519483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 b = 10 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13.52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792714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F68D4F6-8D5C-BDD6-EA50-31ADF171C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806" y="1189703"/>
            <a:ext cx="5850193" cy="566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96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3881C-E226-54F1-8316-EA071F87A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339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Creation of Part </a:t>
            </a:r>
          </a:p>
        </p:txBody>
      </p:sp>
      <p:pic>
        <p:nvPicPr>
          <p:cNvPr id="5" name="Picture 4" descr="A blueprint with lines and numbers&#10;&#10;Description automatically generated">
            <a:extLst>
              <a:ext uri="{FF2B5EF4-FFF2-40B4-BE49-F238E27FC236}">
                <a16:creationId xmlns:a16="http://schemas.microsoft.com/office/drawing/2014/main" id="{1156578B-DB28-D633-BAB1-F8A9857F2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73394"/>
            <a:ext cx="3122368" cy="5884605"/>
          </a:xfrm>
          <a:prstGeom prst="rect">
            <a:avLst/>
          </a:prstGeom>
        </p:spPr>
      </p:pic>
      <p:pic>
        <p:nvPicPr>
          <p:cNvPr id="7" name="Picture 6" descr="A blue grid with white text&#10;&#10;Description automatically generated">
            <a:extLst>
              <a:ext uri="{FF2B5EF4-FFF2-40B4-BE49-F238E27FC236}">
                <a16:creationId xmlns:a16="http://schemas.microsoft.com/office/drawing/2014/main" id="{1A0AB520-6A3B-2914-40F1-80B251EA1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94" y="973395"/>
            <a:ext cx="2522439" cy="5884606"/>
          </a:xfrm>
          <a:prstGeom prst="rect">
            <a:avLst/>
          </a:prstGeom>
        </p:spPr>
      </p:pic>
      <p:pic>
        <p:nvPicPr>
          <p:cNvPr id="9" name="Picture 8" descr="A blue grid with white text&#10;&#10;Description automatically generated">
            <a:extLst>
              <a:ext uri="{FF2B5EF4-FFF2-40B4-BE49-F238E27FC236}">
                <a16:creationId xmlns:a16="http://schemas.microsoft.com/office/drawing/2014/main" id="{0A22C61B-5EE8-26CD-D43D-6F118C645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956" y="973394"/>
            <a:ext cx="2673761" cy="5994272"/>
          </a:xfrm>
          <a:prstGeom prst="rect">
            <a:avLst/>
          </a:prstGeom>
        </p:spPr>
      </p:pic>
      <p:pic>
        <p:nvPicPr>
          <p:cNvPr id="13" name="Picture 12" descr="A blue grid with white lines and numbers&#10;&#10;Description automatically generated">
            <a:extLst>
              <a:ext uri="{FF2B5EF4-FFF2-40B4-BE49-F238E27FC236}">
                <a16:creationId xmlns:a16="http://schemas.microsoft.com/office/drawing/2014/main" id="{CB73C7A0-0BCF-C015-EB63-3BB4A53AE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59" y="973394"/>
            <a:ext cx="2673761" cy="588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12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B47A8-F1B6-09B5-C10A-EE95AE0CB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7003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IN" sz="4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Assigning material properties &amp; Boundary Condition</a:t>
            </a:r>
            <a:br>
              <a:rPr lang="en-IN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67AB4B-23D6-D388-F9E3-EFA2EB051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70039"/>
            <a:ext cx="3628103" cy="56879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F0DF5-12BA-ACD0-99EB-14AB0CDFC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103" y="1170039"/>
            <a:ext cx="3254477" cy="5687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83E968-4792-DB6F-7B8E-786F9BEF4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581" y="1170040"/>
            <a:ext cx="2340076" cy="2880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E176BC-5660-A5DC-06C1-72B1B1B8A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580" y="4015027"/>
            <a:ext cx="2340077" cy="2842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AA938-A040-4B0F-A854-A79CA342A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1043" y="1170038"/>
            <a:ext cx="2980958" cy="56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76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7672B-64B5-AE2C-032B-689712100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43818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Meshing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0B3A2-AAD9-2315-02EA-EDB25D138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997" y="1897625"/>
            <a:ext cx="2470006" cy="4793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85479-93D2-3BD1-72CD-715FD5A9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418" y="2698328"/>
            <a:ext cx="4461012" cy="2630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B08F5A-98EA-A247-FCA8-FDBA7B597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70" y="1325562"/>
            <a:ext cx="4657740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42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6AD1C-D6B7-146A-710A-9448509AC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9046" cy="828286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IN" b="1" dirty="0"/>
              <a:t>Result in case A (b = 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1692E-F2BF-1E34-25FC-B35316379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717" y="2680329"/>
            <a:ext cx="2644878" cy="3915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17922-5F09-633B-A02B-892C367BA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8" y="3860139"/>
            <a:ext cx="5114611" cy="29978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A6100C-9940-3519-59A6-9FA144233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8" y="817317"/>
            <a:ext cx="5114612" cy="30550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0A5BA8-600D-FD30-A465-E87E7436B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540" y="828286"/>
            <a:ext cx="2750082" cy="60369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ADBF949-B582-BF07-2ACD-E21694CFB9CD}"/>
              </a:ext>
            </a:extLst>
          </p:cNvPr>
          <p:cNvSpPr txBox="1"/>
          <p:nvPr/>
        </p:nvSpPr>
        <p:spPr>
          <a:xfrm>
            <a:off x="8149268" y="1498588"/>
            <a:ext cx="4049777" cy="11079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/>
              <a:t>Stress at point A = 84.547 MPa  </a:t>
            </a:r>
          </a:p>
          <a:p>
            <a:pPr algn="ctr"/>
            <a:r>
              <a:rPr lang="en-IN" sz="2200" b="1" dirty="0"/>
              <a:t>Stress at point B = 40.752 MPa</a:t>
            </a:r>
          </a:p>
          <a:p>
            <a:pPr algn="ctr"/>
            <a:r>
              <a:rPr lang="en-IN" sz="2200" b="1" dirty="0"/>
              <a:t>                  SCF  (K) = 2.0521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62699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A7A0-4EA4-FA19-A182-9C861C44E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753"/>
            <a:ext cx="12192000" cy="132556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b="1" dirty="0"/>
              <a:t>Result in case B (b = a/2)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596DF-610F-6E5E-1AF7-166EE7AA7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217" y="3320845"/>
            <a:ext cx="2835953" cy="3335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161B9-5238-6959-D960-236DB18BA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562"/>
            <a:ext cx="6539875" cy="27741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815023-205A-D66C-8C12-9D88FFA67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099726"/>
            <a:ext cx="5674040" cy="27275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9EBCB3-541B-A274-1BD3-A3A77BED5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225" y="1318332"/>
            <a:ext cx="2505163" cy="54914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C6E0C3-6AD5-58A1-1407-5C590234B3C3}"/>
              </a:ext>
            </a:extLst>
          </p:cNvPr>
          <p:cNvSpPr txBox="1"/>
          <p:nvPr/>
        </p:nvSpPr>
        <p:spPr>
          <a:xfrm>
            <a:off x="8149825" y="1631190"/>
            <a:ext cx="4011274" cy="160043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endParaRPr lang="en-IN" sz="2000" b="1" dirty="0"/>
          </a:p>
          <a:p>
            <a:r>
              <a:rPr lang="en-IN" sz="2000" b="1" dirty="0"/>
              <a:t>Stress at point A = 136.076 MPa  </a:t>
            </a:r>
          </a:p>
          <a:p>
            <a:r>
              <a:rPr lang="en-IN" sz="2000" b="1" dirty="0"/>
              <a:t>Stress at point B = 40.901 MPa</a:t>
            </a:r>
          </a:p>
          <a:p>
            <a:r>
              <a:rPr lang="en-IN" sz="2000" b="1" dirty="0"/>
              <a:t>                  SCF  (K) = 3.3028</a:t>
            </a:r>
            <a:endParaRPr lang="en-IN" sz="1800" b="1" dirty="0"/>
          </a:p>
          <a:p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1758667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1097</TotalTime>
  <Words>451</Words>
  <Application>Microsoft Office PowerPoint</Application>
  <PresentationFormat>Widescreen</PresentationFormat>
  <Paragraphs>104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CONTENTS</vt:lpstr>
      <vt:lpstr>Problem Statement</vt:lpstr>
      <vt:lpstr>Solution </vt:lpstr>
      <vt:lpstr>Creation of Part </vt:lpstr>
      <vt:lpstr>Assigning material properties &amp; Boundary Condition </vt:lpstr>
      <vt:lpstr>Meshing</vt:lpstr>
      <vt:lpstr>Result in case A (b = a)</vt:lpstr>
      <vt:lpstr>Result in case B (b = a/2)</vt:lpstr>
      <vt:lpstr>Result in Case C (b = a/6)</vt:lpstr>
      <vt:lpstr>Result in Case D (b = a/10)</vt:lpstr>
      <vt:lpstr>Graph of all cases  </vt:lpstr>
      <vt:lpstr>Combine graph </vt:lpstr>
      <vt:lpstr>Comparison  </vt:lpstr>
      <vt:lpstr>For Poisson’s ratio is 0.498 </vt:lpstr>
      <vt:lpstr>Conclusion </vt:lpstr>
      <vt:lpstr>References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INDIAN INSTITUTE OF TECHNOLOGY , BHILAI</dc:title>
  <dc:creator>NIKHIL DEWANGAN</dc:creator>
  <cp:lastModifiedBy>NIKHIL DEWANGAN</cp:lastModifiedBy>
  <cp:revision>5</cp:revision>
  <dcterms:created xsi:type="dcterms:W3CDTF">2024-04-16T19:39:11Z</dcterms:created>
  <dcterms:modified xsi:type="dcterms:W3CDTF">2025-09-13T18:36:14Z</dcterms:modified>
</cp:coreProperties>
</file>